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8288000" cy="10287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The Seasons Bold" panose="020B0604020202020204" charset="0"/>
      <p:regular r:id="rId25"/>
    </p:embeddedFont>
    <p:embeddedFont>
      <p:font typeface="League Gothic" panose="020B0604020202020204" charset="0"/>
      <p:regular r:id="rId26"/>
    </p:embeddedFont>
    <p:embeddedFont>
      <p:font typeface="The Seasons" panose="020B0604020202020204" charset="0"/>
      <p:regular r:id="rId27"/>
    </p:embeddedFont>
    <p:embeddedFont>
      <p:font typeface="Glacial Indifference Bold" panose="020B0604020202020204" charset="0"/>
      <p:regular r:id="rId28"/>
    </p:embeddedFont>
    <p:embeddedFont>
      <p:font typeface="Glacial Indifference" panose="020B0604020202020204" charset="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8" d="100"/>
          <a:sy n="58" d="100"/>
        </p:scale>
        <p:origin x="68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5.sv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23.sv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5.svg"/><Relationship Id="rId4" Type="http://schemas.openxmlformats.org/officeDocument/2006/relationships/image" Target="../media/image13.png"/><Relationship Id="rId9" Type="http://schemas.openxmlformats.org/officeDocument/2006/relationships/image" Target="../media/image19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5.svg"/><Relationship Id="rId4" Type="http://schemas.openxmlformats.org/officeDocument/2006/relationships/image" Target="../media/image13.png"/><Relationship Id="rId9" Type="http://schemas.openxmlformats.org/officeDocument/2006/relationships/image" Target="../media/image1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89000"/>
            </a:blip>
            <a:srcRect/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0" y="2981621"/>
            <a:ext cx="9950868" cy="4323758"/>
            <a:chOff x="0" y="0"/>
            <a:chExt cx="2620805" cy="11387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620805" cy="1138768"/>
            </a:xfrm>
            <a:custGeom>
              <a:avLst/>
              <a:gdLst/>
              <a:ahLst/>
              <a:cxnLst/>
              <a:rect l="l" t="t" r="r" b="b"/>
              <a:pathLst>
                <a:path w="2620805" h="1138768">
                  <a:moveTo>
                    <a:pt x="0" y="0"/>
                  </a:moveTo>
                  <a:lnTo>
                    <a:pt x="2620805" y="0"/>
                  </a:lnTo>
                  <a:lnTo>
                    <a:pt x="2620805" y="1138768"/>
                  </a:lnTo>
                  <a:lnTo>
                    <a:pt x="0" y="1138768"/>
                  </a:lnTo>
                  <a:close/>
                </a:path>
              </a:pathLst>
            </a:custGeom>
            <a:solidFill>
              <a:srgbClr val="F1E8D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620805" cy="1176867"/>
            </a:xfrm>
            <a:prstGeom prst="rect">
              <a:avLst/>
            </a:prstGeom>
          </p:spPr>
          <p:txBody>
            <a:bodyPr lIns="45720" tIns="45720" rIns="45720" bIns="45720" rtlCol="0" anchor="ctr"/>
            <a:lstStyle/>
            <a:p>
              <a:pPr algn="ctr">
                <a:lnSpc>
                  <a:spcPts val="2771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0" y="3794061"/>
            <a:ext cx="9950868" cy="26767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42"/>
              </a:lnSpc>
            </a:pPr>
            <a:r>
              <a:rPr lang="fr-FR" sz="7673" dirty="0" smtClean="0">
                <a:solidFill>
                  <a:srgbClr val="1A1A1A"/>
                </a:solidFill>
                <a:latin typeface="League Gothic"/>
                <a:ea typeface="League Gothic"/>
              </a:rPr>
              <a:t>Une</a:t>
            </a:r>
            <a:r>
              <a:rPr lang="en-US" sz="7673" dirty="0" smtClean="0">
                <a:solidFill>
                  <a:srgbClr val="1A1A1A"/>
                </a:solidFill>
                <a:latin typeface="League Gothic"/>
                <a:ea typeface="League Gothic"/>
              </a:rPr>
              <a:t> </a:t>
            </a:r>
            <a:r>
              <a:rPr lang="fr-FR" sz="7673" dirty="0" smtClean="0">
                <a:solidFill>
                  <a:srgbClr val="1A1A1A"/>
                </a:solidFill>
                <a:latin typeface="League Gothic"/>
                <a:ea typeface="League Gothic"/>
              </a:rPr>
              <a:t>visite</a:t>
            </a:r>
            <a:r>
              <a:rPr lang="en-US" sz="7673" dirty="0" smtClean="0">
                <a:solidFill>
                  <a:srgbClr val="1A1A1A"/>
                </a:solidFill>
                <a:latin typeface="League Gothic"/>
                <a:ea typeface="League Gothic"/>
              </a:rPr>
              <a:t> </a:t>
            </a:r>
            <a:r>
              <a:rPr lang="fr-FR" sz="7673" dirty="0" smtClean="0">
                <a:solidFill>
                  <a:srgbClr val="1A1A1A"/>
                </a:solidFill>
                <a:latin typeface="League Gothic"/>
                <a:ea typeface="League Gothic"/>
              </a:rPr>
              <a:t>virtuelle</a:t>
            </a:r>
            <a:r>
              <a:rPr lang="en-US" sz="7673" dirty="0" smtClean="0">
                <a:solidFill>
                  <a:srgbClr val="1A1A1A"/>
                </a:solidFill>
                <a:latin typeface="League Gothic"/>
                <a:ea typeface="League Gothic"/>
              </a:rPr>
              <a:t>  </a:t>
            </a:r>
            <a:r>
              <a:rPr lang="en-US" sz="7673" dirty="0">
                <a:solidFill>
                  <a:srgbClr val="1A1A1A"/>
                </a:solidFill>
                <a:latin typeface="League Gothic"/>
                <a:ea typeface="League Gothic"/>
              </a:rPr>
              <a:t>360° Au </a:t>
            </a:r>
            <a:r>
              <a:rPr lang="en-US" sz="7673" dirty="0" err="1">
                <a:solidFill>
                  <a:srgbClr val="1A1A1A"/>
                </a:solidFill>
                <a:latin typeface="League Gothic"/>
                <a:ea typeface="League Gothic"/>
              </a:rPr>
              <a:t>sud</a:t>
            </a:r>
            <a:r>
              <a:rPr lang="en-US" sz="7673" dirty="0">
                <a:solidFill>
                  <a:srgbClr val="1A1A1A"/>
                </a:solidFill>
                <a:latin typeface="League Gothic"/>
                <a:ea typeface="League Gothic"/>
              </a:rPr>
              <a:t> de la Tunisie *Tataouine*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84962" y="2276733"/>
            <a:ext cx="18103038" cy="5704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516"/>
              </a:lnSpc>
              <a:spcBef>
                <a:spcPct val="0"/>
              </a:spcBef>
            </a:pPr>
            <a:r>
              <a:rPr lang="en-US" sz="16797">
                <a:solidFill>
                  <a:srgbClr val="000000"/>
                </a:solidFill>
                <a:latin typeface="Glacial Indifference"/>
              </a:rPr>
              <a:t>LE DEUXIÈME JOUR DU VOYAGE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479364"/>
            <a:ext cx="18507738" cy="10766364"/>
          </a:xfrm>
          <a:custGeom>
            <a:avLst/>
            <a:gdLst/>
            <a:ahLst/>
            <a:cxnLst/>
            <a:rect l="l" t="t" r="r" b="b"/>
            <a:pathLst>
              <a:path w="18507738" h="10766364">
                <a:moveTo>
                  <a:pt x="0" y="0"/>
                </a:moveTo>
                <a:lnTo>
                  <a:pt x="18507738" y="0"/>
                </a:lnTo>
                <a:lnTo>
                  <a:pt x="18507738" y="10766364"/>
                </a:lnTo>
                <a:lnTo>
                  <a:pt x="0" y="107663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301" b="-7301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0" y="1534092"/>
            <a:ext cx="5328606" cy="5605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104"/>
              </a:lnSpc>
            </a:pPr>
            <a:r>
              <a:rPr lang="en-US" sz="29360">
                <a:solidFill>
                  <a:srgbClr val="F1E8DF"/>
                </a:solidFill>
                <a:latin typeface="The Seasons"/>
              </a:rPr>
              <a:t>01.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230586" y="3982668"/>
            <a:ext cx="13836186" cy="24073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386"/>
              </a:lnSpc>
            </a:pPr>
            <a:r>
              <a:rPr lang="en-US" sz="16368">
                <a:solidFill>
                  <a:srgbClr val="F1E8DF"/>
                </a:solidFill>
                <a:latin typeface="The Seasons"/>
              </a:rPr>
              <a:t>Kaser Hadada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0580" y="253148"/>
            <a:ext cx="9115495" cy="10747048"/>
          </a:xfrm>
          <a:custGeom>
            <a:avLst/>
            <a:gdLst/>
            <a:ahLst/>
            <a:cxnLst/>
            <a:rect l="l" t="t" r="r" b="b"/>
            <a:pathLst>
              <a:path w="9115495" h="10747048">
                <a:moveTo>
                  <a:pt x="0" y="0"/>
                </a:moveTo>
                <a:lnTo>
                  <a:pt x="9115494" y="0"/>
                </a:lnTo>
                <a:lnTo>
                  <a:pt x="9115494" y="10747048"/>
                </a:lnTo>
                <a:lnTo>
                  <a:pt x="0" y="107470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89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510412" y="253148"/>
            <a:ext cx="7777588" cy="10370118"/>
          </a:xfrm>
          <a:custGeom>
            <a:avLst/>
            <a:gdLst/>
            <a:ahLst/>
            <a:cxnLst/>
            <a:rect l="l" t="t" r="r" b="b"/>
            <a:pathLst>
              <a:path w="7777588" h="10370118">
                <a:moveTo>
                  <a:pt x="0" y="0"/>
                </a:moveTo>
                <a:lnTo>
                  <a:pt x="7777588" y="0"/>
                </a:lnTo>
                <a:lnTo>
                  <a:pt x="7777588" y="10370118"/>
                </a:lnTo>
                <a:lnTo>
                  <a:pt x="0" y="103701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5797717"/>
            <a:ext cx="5920576" cy="4114800"/>
          </a:xfrm>
          <a:custGeom>
            <a:avLst/>
            <a:gdLst/>
            <a:ahLst/>
            <a:cxnLst/>
            <a:rect l="l" t="t" r="r" b="b"/>
            <a:pathLst>
              <a:path w="5920576" h="4114800">
                <a:moveTo>
                  <a:pt x="0" y="0"/>
                </a:moveTo>
                <a:lnTo>
                  <a:pt x="5920576" y="0"/>
                </a:lnTo>
                <a:lnTo>
                  <a:pt x="59205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587683"/>
            <a:ext cx="17259300" cy="1224583"/>
          </a:xfrm>
          <a:custGeom>
            <a:avLst/>
            <a:gdLst/>
            <a:ahLst/>
            <a:cxnLst/>
            <a:rect l="l" t="t" r="r" b="b"/>
            <a:pathLst>
              <a:path w="17259300" h="1224583">
                <a:moveTo>
                  <a:pt x="0" y="0"/>
                </a:moveTo>
                <a:lnTo>
                  <a:pt x="17259300" y="0"/>
                </a:lnTo>
                <a:lnTo>
                  <a:pt x="17259300" y="1224584"/>
                </a:lnTo>
                <a:lnTo>
                  <a:pt x="0" y="12245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4597818" y="3910133"/>
            <a:ext cx="13909920" cy="1887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090"/>
              </a:lnSpc>
            </a:pPr>
            <a:r>
              <a:rPr lang="en-US" sz="12862">
                <a:solidFill>
                  <a:srgbClr val="F1E8DF"/>
                </a:solidFill>
                <a:latin typeface="The Seasons"/>
                <a:cs typeface="The Seasons"/>
              </a:rPr>
              <a:t>،Medina Tataouine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0" y="871625"/>
            <a:ext cx="5328606" cy="5607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104"/>
              </a:lnSpc>
            </a:pPr>
            <a:r>
              <a:rPr lang="en-US" sz="29360">
                <a:solidFill>
                  <a:srgbClr val="1A1A1A"/>
                </a:solidFill>
                <a:latin typeface="The Seasons"/>
              </a:rPr>
              <a:t>02.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298114" y="0"/>
            <a:ext cx="6989886" cy="10484828"/>
          </a:xfrm>
          <a:custGeom>
            <a:avLst/>
            <a:gdLst/>
            <a:ahLst/>
            <a:cxnLst/>
            <a:rect l="l" t="t" r="r" b="b"/>
            <a:pathLst>
              <a:path w="6989886" h="10484828">
                <a:moveTo>
                  <a:pt x="0" y="0"/>
                </a:moveTo>
                <a:lnTo>
                  <a:pt x="6989886" y="0"/>
                </a:lnTo>
                <a:lnTo>
                  <a:pt x="6989886" y="10484828"/>
                </a:lnTo>
                <a:lnTo>
                  <a:pt x="0" y="104848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078484" y="0"/>
            <a:ext cx="7489057" cy="11233586"/>
          </a:xfrm>
          <a:custGeom>
            <a:avLst/>
            <a:gdLst/>
            <a:ahLst/>
            <a:cxnLst/>
            <a:rect l="l" t="t" r="r" b="b"/>
            <a:pathLst>
              <a:path w="7489057" h="11233586">
                <a:moveTo>
                  <a:pt x="0" y="0"/>
                </a:moveTo>
                <a:lnTo>
                  <a:pt x="7489057" y="0"/>
                </a:lnTo>
                <a:lnTo>
                  <a:pt x="7489057" y="11233586"/>
                </a:lnTo>
                <a:lnTo>
                  <a:pt x="0" y="112335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991552" y="0"/>
            <a:ext cx="5638404" cy="10952883"/>
          </a:xfrm>
          <a:custGeom>
            <a:avLst/>
            <a:gdLst/>
            <a:ahLst/>
            <a:cxnLst/>
            <a:rect l="l" t="t" r="r" b="b"/>
            <a:pathLst>
              <a:path w="5638404" h="10952883">
                <a:moveTo>
                  <a:pt x="0" y="0"/>
                </a:moveTo>
                <a:lnTo>
                  <a:pt x="5638404" y="0"/>
                </a:lnTo>
                <a:lnTo>
                  <a:pt x="5638404" y="10952883"/>
                </a:lnTo>
                <a:lnTo>
                  <a:pt x="0" y="109528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9246" r="-10257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391745" y="5337664"/>
            <a:ext cx="17864363" cy="4458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755"/>
              </a:lnSpc>
            </a:pPr>
            <a:r>
              <a:rPr lang="en-US" sz="16761">
                <a:solidFill>
                  <a:srgbClr val="1A1A1A"/>
                </a:solidFill>
                <a:latin typeface="The Seasons"/>
              </a:rPr>
              <a:t>    Kaser Awled                   Soultan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40575" y="3637609"/>
            <a:ext cx="4302340" cy="45171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187"/>
              </a:lnSpc>
            </a:pPr>
            <a:r>
              <a:rPr lang="en-US" sz="23705">
                <a:solidFill>
                  <a:srgbClr val="1A1A1A"/>
                </a:solidFill>
                <a:latin typeface="The Seasons"/>
              </a:rPr>
              <a:t>03.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36307"/>
            <a:ext cx="18288000" cy="11506200"/>
          </a:xfrm>
          <a:custGeom>
            <a:avLst/>
            <a:gdLst/>
            <a:ahLst/>
            <a:cxnLst/>
            <a:rect l="l" t="t" r="r" b="b"/>
            <a:pathLst>
              <a:path w="18288000" h="11506200">
                <a:moveTo>
                  <a:pt x="0" y="0"/>
                </a:moveTo>
                <a:lnTo>
                  <a:pt x="18288000" y="0"/>
                </a:lnTo>
                <a:lnTo>
                  <a:pt x="18288000" y="11506200"/>
                </a:lnTo>
                <a:lnTo>
                  <a:pt x="0" y="11506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980" b="-2980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029616" y="3435058"/>
            <a:ext cx="17864363" cy="4458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755"/>
              </a:lnSpc>
            </a:pPr>
            <a:r>
              <a:rPr lang="en-US" sz="16761">
                <a:solidFill>
                  <a:srgbClr val="1A1A1A"/>
                </a:solidFill>
                <a:latin typeface="The Seasons"/>
              </a:rPr>
              <a:t>      Kser Awled                   Dabab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0" y="2115638"/>
            <a:ext cx="4302340" cy="45171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187"/>
              </a:lnSpc>
            </a:pPr>
            <a:r>
              <a:rPr lang="en-US" sz="23705">
                <a:solidFill>
                  <a:srgbClr val="1A1A1A"/>
                </a:solidFill>
                <a:latin typeface="The Seasons"/>
              </a:rPr>
              <a:t>04.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72801" y="0"/>
            <a:ext cx="19337081" cy="12637543"/>
          </a:xfrm>
          <a:custGeom>
            <a:avLst/>
            <a:gdLst/>
            <a:ahLst/>
            <a:cxnLst/>
            <a:rect l="l" t="t" r="r" b="b"/>
            <a:pathLst>
              <a:path w="19337081" h="12637543">
                <a:moveTo>
                  <a:pt x="0" y="0"/>
                </a:moveTo>
                <a:lnTo>
                  <a:pt x="19337081" y="0"/>
                </a:lnTo>
                <a:lnTo>
                  <a:pt x="19337081" y="12637543"/>
                </a:lnTo>
                <a:lnTo>
                  <a:pt x="0" y="126375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73" r="-273" b="-2566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6874503" y="2128910"/>
            <a:ext cx="13073854" cy="3094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889"/>
              </a:lnSpc>
            </a:pPr>
            <a:r>
              <a:rPr lang="en-US" sz="21159">
                <a:solidFill>
                  <a:srgbClr val="F1E8DF"/>
                </a:solidFill>
                <a:latin typeface="The Seasons"/>
              </a:rPr>
              <a:t>DWIRAT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90973"/>
            <a:ext cx="5328606" cy="5605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104"/>
              </a:lnSpc>
            </a:pPr>
            <a:r>
              <a:rPr lang="en-US" sz="29360">
                <a:solidFill>
                  <a:srgbClr val="F1E8DF"/>
                </a:solidFill>
                <a:latin typeface="The Seasons"/>
              </a:rPr>
              <a:t>05.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498171">
            <a:off x="5235144" y="3105556"/>
            <a:ext cx="9207498" cy="3885898"/>
            <a:chOff x="0" y="0"/>
            <a:chExt cx="12276664" cy="5181198"/>
          </a:xfrm>
        </p:grpSpPr>
        <p:sp>
          <p:nvSpPr>
            <p:cNvPr id="3" name="Freeform 3"/>
            <p:cNvSpPr/>
            <p:nvPr/>
          </p:nvSpPr>
          <p:spPr>
            <a:xfrm rot="-1045699">
              <a:off x="312355" y="2008230"/>
              <a:ext cx="3789789" cy="2666633"/>
            </a:xfrm>
            <a:custGeom>
              <a:avLst/>
              <a:gdLst/>
              <a:ahLst/>
              <a:cxnLst/>
              <a:rect l="l" t="t" r="r" b="b"/>
              <a:pathLst>
                <a:path w="3789789" h="2666633">
                  <a:moveTo>
                    <a:pt x="0" y="0"/>
                  </a:moveTo>
                  <a:lnTo>
                    <a:pt x="3789788" y="0"/>
                  </a:lnTo>
                  <a:lnTo>
                    <a:pt x="3789788" y="2666633"/>
                  </a:lnTo>
                  <a:lnTo>
                    <a:pt x="0" y="26666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-127722" flipV="1">
              <a:off x="4461428" y="1149968"/>
              <a:ext cx="3688555" cy="2595401"/>
            </a:xfrm>
            <a:custGeom>
              <a:avLst/>
              <a:gdLst/>
              <a:ahLst/>
              <a:cxnLst/>
              <a:rect l="l" t="t" r="r" b="b"/>
              <a:pathLst>
                <a:path w="3688555" h="2595401">
                  <a:moveTo>
                    <a:pt x="0" y="2595401"/>
                  </a:moveTo>
                  <a:lnTo>
                    <a:pt x="3688555" y="2595401"/>
                  </a:lnTo>
                  <a:lnTo>
                    <a:pt x="3688555" y="0"/>
                  </a:lnTo>
                  <a:lnTo>
                    <a:pt x="0" y="0"/>
                  </a:lnTo>
                  <a:lnTo>
                    <a:pt x="0" y="2595401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3643168" flipV="1">
              <a:off x="8398476" y="945631"/>
              <a:ext cx="3688555" cy="2595401"/>
            </a:xfrm>
            <a:custGeom>
              <a:avLst/>
              <a:gdLst/>
              <a:ahLst/>
              <a:cxnLst/>
              <a:rect l="l" t="t" r="r" b="b"/>
              <a:pathLst>
                <a:path w="3688555" h="2595401">
                  <a:moveTo>
                    <a:pt x="0" y="2595401"/>
                  </a:moveTo>
                  <a:lnTo>
                    <a:pt x="3688555" y="2595401"/>
                  </a:lnTo>
                  <a:lnTo>
                    <a:pt x="3688555" y="0"/>
                  </a:lnTo>
                  <a:lnTo>
                    <a:pt x="0" y="0"/>
                  </a:lnTo>
                  <a:lnTo>
                    <a:pt x="0" y="2595401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 rot="3026310">
            <a:off x="5804270" y="5148273"/>
            <a:ext cx="833713" cy="422067"/>
          </a:xfrm>
          <a:custGeom>
            <a:avLst/>
            <a:gdLst/>
            <a:ahLst/>
            <a:cxnLst/>
            <a:rect l="l" t="t" r="r" b="b"/>
            <a:pathLst>
              <a:path w="833713" h="422067">
                <a:moveTo>
                  <a:pt x="0" y="0"/>
                </a:moveTo>
                <a:lnTo>
                  <a:pt x="833714" y="0"/>
                </a:lnTo>
                <a:lnTo>
                  <a:pt x="833714" y="422067"/>
                </a:lnTo>
                <a:lnTo>
                  <a:pt x="0" y="4220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4473109">
            <a:off x="1673985" y="3404812"/>
            <a:ext cx="593204" cy="591721"/>
          </a:xfrm>
          <a:custGeom>
            <a:avLst/>
            <a:gdLst/>
            <a:ahLst/>
            <a:cxnLst/>
            <a:rect l="l" t="t" r="r" b="b"/>
            <a:pathLst>
              <a:path w="593204" h="591721">
                <a:moveTo>
                  <a:pt x="0" y="0"/>
                </a:moveTo>
                <a:lnTo>
                  <a:pt x="593204" y="0"/>
                </a:lnTo>
                <a:lnTo>
                  <a:pt x="593204" y="591722"/>
                </a:lnTo>
                <a:lnTo>
                  <a:pt x="0" y="5917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732345">
            <a:off x="14730808" y="5825924"/>
            <a:ext cx="593204" cy="591721"/>
          </a:xfrm>
          <a:custGeom>
            <a:avLst/>
            <a:gdLst/>
            <a:ahLst/>
            <a:cxnLst/>
            <a:rect l="l" t="t" r="r" b="b"/>
            <a:pathLst>
              <a:path w="593204" h="591721">
                <a:moveTo>
                  <a:pt x="0" y="0"/>
                </a:moveTo>
                <a:lnTo>
                  <a:pt x="593204" y="0"/>
                </a:lnTo>
                <a:lnTo>
                  <a:pt x="593204" y="591721"/>
                </a:lnTo>
                <a:lnTo>
                  <a:pt x="0" y="5917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5792934" y="86585"/>
            <a:ext cx="10528347" cy="156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592"/>
              </a:lnSpc>
            </a:pPr>
            <a:r>
              <a:rPr lang="en-US" sz="8280">
                <a:solidFill>
                  <a:srgbClr val="C13E1C"/>
                </a:solidFill>
                <a:latin typeface="The Seasons"/>
              </a:rPr>
              <a:t>2.LE TRAJET</a:t>
            </a:r>
          </a:p>
        </p:txBody>
      </p:sp>
      <p:sp>
        <p:nvSpPr>
          <p:cNvPr id="10" name="Freeform 10"/>
          <p:cNvSpPr/>
          <p:nvPr/>
        </p:nvSpPr>
        <p:spPr>
          <a:xfrm>
            <a:off x="11377346" y="3893719"/>
            <a:ext cx="357269" cy="510384"/>
          </a:xfrm>
          <a:custGeom>
            <a:avLst/>
            <a:gdLst/>
            <a:ahLst/>
            <a:cxnLst/>
            <a:rect l="l" t="t" r="r" b="b"/>
            <a:pathLst>
              <a:path w="357269" h="510384">
                <a:moveTo>
                  <a:pt x="0" y="0"/>
                </a:moveTo>
                <a:lnTo>
                  <a:pt x="357269" y="0"/>
                </a:lnTo>
                <a:lnTo>
                  <a:pt x="357269" y="510384"/>
                </a:lnTo>
                <a:lnTo>
                  <a:pt x="0" y="5103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384902" y="5644220"/>
            <a:ext cx="357269" cy="510384"/>
          </a:xfrm>
          <a:custGeom>
            <a:avLst/>
            <a:gdLst/>
            <a:ahLst/>
            <a:cxnLst/>
            <a:rect l="l" t="t" r="r" b="b"/>
            <a:pathLst>
              <a:path w="357269" h="510384">
                <a:moveTo>
                  <a:pt x="0" y="0"/>
                </a:moveTo>
                <a:lnTo>
                  <a:pt x="357269" y="0"/>
                </a:lnTo>
                <a:lnTo>
                  <a:pt x="357269" y="510384"/>
                </a:lnTo>
                <a:lnTo>
                  <a:pt x="0" y="5103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3959415" y="5963282"/>
            <a:ext cx="357269" cy="510384"/>
          </a:xfrm>
          <a:custGeom>
            <a:avLst/>
            <a:gdLst/>
            <a:ahLst/>
            <a:cxnLst/>
            <a:rect l="l" t="t" r="r" b="b"/>
            <a:pathLst>
              <a:path w="357269" h="510384">
                <a:moveTo>
                  <a:pt x="0" y="0"/>
                </a:moveTo>
                <a:lnTo>
                  <a:pt x="357268" y="0"/>
                </a:lnTo>
                <a:lnTo>
                  <a:pt x="357268" y="510384"/>
                </a:lnTo>
                <a:lnTo>
                  <a:pt x="0" y="5103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966959" y="4148911"/>
            <a:ext cx="357269" cy="510384"/>
          </a:xfrm>
          <a:custGeom>
            <a:avLst/>
            <a:gdLst/>
            <a:ahLst/>
            <a:cxnLst/>
            <a:rect l="l" t="t" r="r" b="b"/>
            <a:pathLst>
              <a:path w="357269" h="510384">
                <a:moveTo>
                  <a:pt x="0" y="0"/>
                </a:moveTo>
                <a:lnTo>
                  <a:pt x="357269" y="0"/>
                </a:lnTo>
                <a:lnTo>
                  <a:pt x="357269" y="510384"/>
                </a:lnTo>
                <a:lnTo>
                  <a:pt x="0" y="5103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797515" y="3998692"/>
            <a:ext cx="2880717" cy="530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40"/>
              </a:lnSpc>
              <a:spcBef>
                <a:spcPct val="0"/>
              </a:spcBef>
            </a:pPr>
            <a:r>
              <a:rPr lang="en-US" sz="3100">
                <a:solidFill>
                  <a:srgbClr val="000000"/>
                </a:solidFill>
                <a:latin typeface="Glacial Indifference Bold"/>
              </a:rPr>
              <a:t>KASER HADEDA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221127" y="6627534"/>
            <a:ext cx="3876059" cy="612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68"/>
              </a:lnSpc>
              <a:spcBef>
                <a:spcPct val="0"/>
              </a:spcBef>
            </a:pPr>
            <a:r>
              <a:rPr lang="en-US" sz="3549">
                <a:solidFill>
                  <a:srgbClr val="000000"/>
                </a:solidFill>
                <a:latin typeface="Glacial Indifference"/>
              </a:rPr>
              <a:t>MEDINA TATAOUINE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667095" y="2814580"/>
            <a:ext cx="3371311" cy="444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18"/>
              </a:lnSpc>
              <a:spcBef>
                <a:spcPct val="0"/>
              </a:spcBef>
            </a:pPr>
            <a:r>
              <a:rPr lang="en-US" sz="2584">
                <a:solidFill>
                  <a:srgbClr val="000000"/>
                </a:solidFill>
                <a:latin typeface="Glacial Indifference Bold"/>
              </a:rPr>
              <a:t>GASER AWLED DABAB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594494" y="6693649"/>
            <a:ext cx="1444378" cy="545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15"/>
              </a:lnSpc>
              <a:spcBef>
                <a:spcPct val="0"/>
              </a:spcBef>
            </a:pPr>
            <a:r>
              <a:rPr lang="en-US" sz="3153">
                <a:solidFill>
                  <a:srgbClr val="000000"/>
                </a:solidFill>
                <a:latin typeface="Glacial Indifference Bold"/>
              </a:rPr>
              <a:t>DWIRAT</a:t>
            </a:r>
          </a:p>
        </p:txBody>
      </p:sp>
      <p:sp>
        <p:nvSpPr>
          <p:cNvPr id="18" name="Freeform 18"/>
          <p:cNvSpPr/>
          <p:nvPr/>
        </p:nvSpPr>
        <p:spPr>
          <a:xfrm>
            <a:off x="8965366" y="4817274"/>
            <a:ext cx="357269" cy="510384"/>
          </a:xfrm>
          <a:custGeom>
            <a:avLst/>
            <a:gdLst/>
            <a:ahLst/>
            <a:cxnLst/>
            <a:rect l="l" t="t" r="r" b="b"/>
            <a:pathLst>
              <a:path w="357269" h="510384">
                <a:moveTo>
                  <a:pt x="0" y="0"/>
                </a:moveTo>
                <a:lnTo>
                  <a:pt x="357268" y="0"/>
                </a:lnTo>
                <a:lnTo>
                  <a:pt x="357268" y="510384"/>
                </a:lnTo>
                <a:lnTo>
                  <a:pt x="0" y="5103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8232385" y="5882837"/>
            <a:ext cx="3729603" cy="430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47"/>
              </a:lnSpc>
              <a:spcBef>
                <a:spcPct val="0"/>
              </a:spcBef>
            </a:pPr>
            <a:r>
              <a:rPr lang="en-US" sz="2533">
                <a:solidFill>
                  <a:srgbClr val="000000"/>
                </a:solidFill>
                <a:latin typeface="Glacial Indifference Bold"/>
              </a:rPr>
              <a:t>GASER AWLED SOULTAN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61276" y="171443"/>
            <a:ext cx="14099820" cy="6214940"/>
          </a:xfrm>
          <a:custGeom>
            <a:avLst/>
            <a:gdLst/>
            <a:ahLst/>
            <a:cxnLst/>
            <a:rect l="l" t="t" r="r" b="b"/>
            <a:pathLst>
              <a:path w="14099820" h="6214940">
                <a:moveTo>
                  <a:pt x="0" y="0"/>
                </a:moveTo>
                <a:lnTo>
                  <a:pt x="14099820" y="0"/>
                </a:lnTo>
                <a:lnTo>
                  <a:pt x="14099820" y="6214941"/>
                </a:lnTo>
                <a:lnTo>
                  <a:pt x="0" y="62149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90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261276" y="6567668"/>
            <a:ext cx="12597606" cy="4217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682"/>
              </a:lnSpc>
              <a:spcBef>
                <a:spcPct val="0"/>
              </a:spcBef>
            </a:pPr>
            <a:r>
              <a:rPr lang="en-US" sz="4773">
                <a:solidFill>
                  <a:srgbClr val="000000"/>
                </a:solidFill>
                <a:latin typeface="Glacial Indifference Bold"/>
              </a:rPr>
              <a:t>1 /DÉFINITION DE MUSÉE</a:t>
            </a:r>
          </a:p>
          <a:p>
            <a:pPr algn="just">
              <a:lnSpc>
                <a:spcPts val="6682"/>
              </a:lnSpc>
              <a:spcBef>
                <a:spcPct val="0"/>
              </a:spcBef>
            </a:pPr>
            <a:r>
              <a:rPr lang="en-US" sz="4773">
                <a:solidFill>
                  <a:srgbClr val="000000"/>
                </a:solidFill>
                <a:latin typeface="Glacial Indifference Bold"/>
              </a:rPr>
              <a:t>2 /LOCALISER VIA GOOGLE MAPS</a:t>
            </a:r>
          </a:p>
          <a:p>
            <a:pPr algn="just">
              <a:lnSpc>
                <a:spcPts val="6682"/>
              </a:lnSpc>
              <a:spcBef>
                <a:spcPct val="0"/>
              </a:spcBef>
            </a:pPr>
            <a:r>
              <a:rPr lang="en-US" sz="4773">
                <a:solidFill>
                  <a:srgbClr val="000000"/>
                </a:solidFill>
                <a:latin typeface="Glacial Indifference Bold"/>
                <a:ea typeface="Glacial Indifference Bold"/>
              </a:rPr>
              <a:t>3 /UNE VISITE VIRTUELLE DU MUSÉE À 360°</a:t>
            </a:r>
          </a:p>
          <a:p>
            <a:pPr algn="just">
              <a:lnSpc>
                <a:spcPts val="6682"/>
              </a:lnSpc>
              <a:spcBef>
                <a:spcPct val="0"/>
              </a:spcBef>
            </a:pPr>
            <a:r>
              <a:rPr lang="en-US" sz="4773">
                <a:solidFill>
                  <a:srgbClr val="000000"/>
                </a:solidFill>
                <a:latin typeface="Glacial Indifference Bold"/>
              </a:rPr>
              <a:t>4 / PHOTOS </a:t>
            </a:r>
          </a:p>
          <a:p>
            <a:pPr algn="ctr">
              <a:lnSpc>
                <a:spcPts val="6682"/>
              </a:lnSpc>
              <a:spcBef>
                <a:spcPct val="0"/>
              </a:spcBef>
            </a:pPr>
            <a:endParaRPr lang="en-US" sz="4773">
              <a:solidFill>
                <a:srgbClr val="000000"/>
              </a:solidFill>
              <a:latin typeface="Glacial Indifference Bold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1428302" y="5143500"/>
            <a:ext cx="5143521" cy="5143500"/>
            <a:chOff x="0" y="0"/>
            <a:chExt cx="6350025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26" cy="6350000"/>
            </a:xfrm>
            <a:custGeom>
              <a:avLst/>
              <a:gdLst/>
              <a:ahLst/>
              <a:cxnLst/>
              <a:rect l="l" t="t" r="r" b="b"/>
              <a:pathLst>
                <a:path w="6350026" h="6350000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 l="-24999" r="-24999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0" y="2049918"/>
            <a:ext cx="18118550" cy="7899718"/>
          </a:xfrm>
          <a:custGeom>
            <a:avLst/>
            <a:gdLst/>
            <a:ahLst/>
            <a:cxnLst/>
            <a:rect l="l" t="t" r="r" b="b"/>
            <a:pathLst>
              <a:path w="18118550" h="7899718">
                <a:moveTo>
                  <a:pt x="0" y="0"/>
                </a:moveTo>
                <a:lnTo>
                  <a:pt x="18118550" y="0"/>
                </a:lnTo>
                <a:lnTo>
                  <a:pt x="18118550" y="7899718"/>
                </a:lnTo>
                <a:lnTo>
                  <a:pt x="0" y="78997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78" t="-3030" r="-378"/>
            </a:stretch>
          </a:blipFill>
        </p:spPr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</a:blip>
            <a:stretch>
              <a:fillRect t="-70731" b="-70731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6491491" y="3433380"/>
            <a:ext cx="4551096" cy="23680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238"/>
              </a:lnSpc>
            </a:pPr>
            <a:r>
              <a:rPr lang="en-US" sz="19154">
                <a:solidFill>
                  <a:srgbClr val="F88932"/>
                </a:solidFill>
                <a:latin typeface="League Gothic"/>
              </a:rPr>
              <a:t>MERCI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498386" y="1028700"/>
            <a:ext cx="8302245" cy="8229600"/>
          </a:xfrm>
          <a:custGeom>
            <a:avLst/>
            <a:gdLst/>
            <a:ahLst/>
            <a:cxnLst/>
            <a:rect l="l" t="t" r="r" b="b"/>
            <a:pathLst>
              <a:path w="8302245" h="8229600">
                <a:moveTo>
                  <a:pt x="0" y="0"/>
                </a:moveTo>
                <a:lnTo>
                  <a:pt x="8302244" y="0"/>
                </a:lnTo>
                <a:lnTo>
                  <a:pt x="830224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0" y="3717753"/>
            <a:ext cx="9826363" cy="3281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59"/>
              </a:lnSpc>
              <a:spcBef>
                <a:spcPct val="0"/>
              </a:spcBef>
            </a:pPr>
            <a:r>
              <a:rPr lang="en-US" sz="6256">
                <a:solidFill>
                  <a:srgbClr val="000000"/>
                </a:solidFill>
                <a:latin typeface="Glacial Indifference Bold"/>
              </a:rPr>
              <a:t> N'OUBLIEREZ LORS DE VOTRE VOYAGE À TATAOUINE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37355" y="933450"/>
            <a:ext cx="11468844" cy="8130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38"/>
              </a:lnSpc>
              <a:spcBef>
                <a:spcPct val="0"/>
              </a:spcBef>
            </a:pPr>
            <a:r>
              <a:rPr lang="en-US" sz="4741" dirty="0" smtClean="0">
                <a:solidFill>
                  <a:srgbClr val="000000"/>
                </a:solidFill>
                <a:latin typeface="Glacial Indifference Bold"/>
              </a:rPr>
              <a:t>UN  </a:t>
            </a:r>
            <a:r>
              <a:rPr lang="en-US" sz="4741" dirty="0">
                <a:solidFill>
                  <a:srgbClr val="000000"/>
                </a:solidFill>
                <a:latin typeface="Glacial Indifference Bold"/>
              </a:rPr>
              <a:t>CIRCUIT DE 2 JOURS  à</a:t>
            </a:r>
            <a:r>
              <a:rPr lang="en-US" sz="4741" dirty="0" smtClean="0">
                <a:solidFill>
                  <a:srgbClr val="000000"/>
                </a:solidFill>
                <a:latin typeface="Glacial Indifference Bold"/>
              </a:rPr>
              <a:t> </a:t>
            </a:r>
            <a:r>
              <a:rPr lang="en-US" sz="4741" dirty="0">
                <a:solidFill>
                  <a:srgbClr val="000000"/>
                </a:solidFill>
                <a:latin typeface="Glacial Indifference Bold"/>
              </a:rPr>
              <a:t>TATAOUINE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04188" y="2400867"/>
            <a:ext cx="18168162" cy="5704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516"/>
              </a:lnSpc>
              <a:spcBef>
                <a:spcPct val="0"/>
              </a:spcBef>
            </a:pPr>
            <a:r>
              <a:rPr lang="en-US" sz="16797">
                <a:solidFill>
                  <a:srgbClr val="000000"/>
                </a:solidFill>
                <a:latin typeface="Glacial Indifference"/>
              </a:rPr>
              <a:t>LE PREMIER JOUR DU VOYAGE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71500" y="0"/>
            <a:ext cx="17145000" cy="10287000"/>
            <a:chOff x="0" y="0"/>
            <a:chExt cx="22860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5936" b="5936"/>
            <a:stretch>
              <a:fillRect/>
            </a:stretch>
          </p:blipFill>
          <p:spPr>
            <a:xfrm>
              <a:off x="0" y="0"/>
              <a:ext cx="22860000" cy="1371600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571500" y="0"/>
            <a:ext cx="17145000" cy="10287000"/>
            <a:chOff x="0" y="0"/>
            <a:chExt cx="4515556" cy="27093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515555" cy="2709333"/>
            </a:xfrm>
            <a:custGeom>
              <a:avLst/>
              <a:gdLst/>
              <a:ahLst/>
              <a:cxnLst/>
              <a:rect l="l" t="t" r="r" b="b"/>
              <a:pathLst>
                <a:path w="4515555" h="2709333">
                  <a:moveTo>
                    <a:pt x="0" y="0"/>
                  </a:moveTo>
                  <a:lnTo>
                    <a:pt x="4515555" y="0"/>
                  </a:lnTo>
                  <a:lnTo>
                    <a:pt x="451555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695249">
                <a:alpha val="34902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515556" cy="2747433"/>
            </a:xfrm>
            <a:prstGeom prst="rect">
              <a:avLst/>
            </a:prstGeom>
          </p:spPr>
          <p:txBody>
            <a:bodyPr lIns="45720" tIns="45720" rIns="45720" bIns="45720" rtlCol="0" anchor="ctr"/>
            <a:lstStyle/>
            <a:p>
              <a:pPr algn="ctr">
                <a:lnSpc>
                  <a:spcPts val="2771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3333" b="-83333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250" r="-6250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571500" y="1816737"/>
            <a:ext cx="5521293" cy="6020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231"/>
              </a:lnSpc>
            </a:pPr>
            <a:r>
              <a:rPr lang="en-US" sz="31593">
                <a:solidFill>
                  <a:srgbClr val="1A1A1A"/>
                </a:solidFill>
                <a:latin typeface="The Seasons"/>
              </a:rPr>
              <a:t>01.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290651" y="2118492"/>
            <a:ext cx="9451308" cy="57185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27"/>
              </a:lnSpc>
            </a:pPr>
            <a:r>
              <a:rPr lang="en-US" sz="11854">
                <a:solidFill>
                  <a:srgbClr val="1A1A1A"/>
                </a:solidFill>
                <a:latin typeface="The Seasons"/>
              </a:rPr>
              <a:t>Musée de</a:t>
            </a:r>
          </a:p>
          <a:p>
            <a:pPr>
              <a:lnSpc>
                <a:spcPts val="5927"/>
              </a:lnSpc>
            </a:pPr>
            <a:r>
              <a:rPr lang="en-US" sz="11854">
                <a:solidFill>
                  <a:srgbClr val="1A1A1A"/>
                </a:solidFill>
                <a:latin typeface="The Seasons"/>
              </a:rPr>
              <a:t> </a:t>
            </a:r>
          </a:p>
          <a:p>
            <a:pPr>
              <a:lnSpc>
                <a:spcPts val="5927"/>
              </a:lnSpc>
            </a:pPr>
            <a:r>
              <a:rPr lang="en-US" sz="11854">
                <a:solidFill>
                  <a:srgbClr val="1A1A1A"/>
                </a:solidFill>
                <a:latin typeface="The Seasons"/>
              </a:rPr>
              <a:t>la </a:t>
            </a:r>
          </a:p>
          <a:p>
            <a:pPr>
              <a:lnSpc>
                <a:spcPts val="5927"/>
              </a:lnSpc>
            </a:pPr>
            <a:endParaRPr lang="en-US" sz="11854">
              <a:solidFill>
                <a:srgbClr val="1A1A1A"/>
              </a:solidFill>
              <a:latin typeface="The Seasons"/>
            </a:endParaRPr>
          </a:p>
          <a:p>
            <a:pPr>
              <a:lnSpc>
                <a:spcPts val="5927"/>
              </a:lnSpc>
            </a:pPr>
            <a:r>
              <a:rPr lang="en-US" sz="11854">
                <a:solidFill>
                  <a:srgbClr val="1A1A1A"/>
                </a:solidFill>
                <a:latin typeface="The Seasons"/>
              </a:rPr>
              <a:t>Mémoire de</a:t>
            </a:r>
          </a:p>
          <a:p>
            <a:pPr>
              <a:lnSpc>
                <a:spcPts val="5927"/>
              </a:lnSpc>
            </a:pPr>
            <a:endParaRPr lang="en-US" sz="11854">
              <a:solidFill>
                <a:srgbClr val="1A1A1A"/>
              </a:solidFill>
              <a:latin typeface="The Seasons"/>
            </a:endParaRPr>
          </a:p>
          <a:p>
            <a:pPr>
              <a:lnSpc>
                <a:spcPts val="5927"/>
              </a:lnSpc>
            </a:pPr>
            <a:r>
              <a:rPr lang="en-US" sz="11854">
                <a:solidFill>
                  <a:srgbClr val="1A1A1A"/>
                </a:solidFill>
                <a:latin typeface="The Seasons"/>
              </a:rPr>
              <a:t> la Terre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71500" y="0"/>
            <a:ext cx="17145000" cy="10287000"/>
            <a:chOff x="0" y="0"/>
            <a:chExt cx="22860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5936" b="5936"/>
            <a:stretch>
              <a:fillRect/>
            </a:stretch>
          </p:blipFill>
          <p:spPr>
            <a:xfrm>
              <a:off x="0" y="0"/>
              <a:ext cx="22860000" cy="1371600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571500" y="0"/>
            <a:ext cx="17145000" cy="10287000"/>
            <a:chOff x="0" y="0"/>
            <a:chExt cx="4515556" cy="27093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515555" cy="2709333"/>
            </a:xfrm>
            <a:custGeom>
              <a:avLst/>
              <a:gdLst/>
              <a:ahLst/>
              <a:cxnLst/>
              <a:rect l="l" t="t" r="r" b="b"/>
              <a:pathLst>
                <a:path w="4515555" h="2709333">
                  <a:moveTo>
                    <a:pt x="0" y="0"/>
                  </a:moveTo>
                  <a:lnTo>
                    <a:pt x="4515555" y="0"/>
                  </a:lnTo>
                  <a:lnTo>
                    <a:pt x="451555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695249">
                <a:alpha val="34902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515556" cy="2747433"/>
            </a:xfrm>
            <a:prstGeom prst="rect">
              <a:avLst/>
            </a:prstGeom>
          </p:spPr>
          <p:txBody>
            <a:bodyPr lIns="45720" tIns="45720" rIns="45720" bIns="45720" rtlCol="0" anchor="ctr"/>
            <a:lstStyle/>
            <a:p>
              <a:pPr algn="ctr">
                <a:lnSpc>
                  <a:spcPts val="2771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3333" b="-83333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-268881" y="302419"/>
            <a:ext cx="7392265" cy="15580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220"/>
              </a:lnSpc>
            </a:pPr>
            <a:r>
              <a:rPr lang="en-US" sz="42300">
                <a:solidFill>
                  <a:srgbClr val="F1E8DF"/>
                </a:solidFill>
                <a:latin typeface="The Seasons"/>
              </a:rPr>
              <a:t>02.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874503" y="2616136"/>
            <a:ext cx="11597563" cy="3566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277"/>
              </a:lnSpc>
            </a:pPr>
            <a:r>
              <a:rPr lang="en-US" sz="18769">
                <a:solidFill>
                  <a:srgbClr val="F1E8DF"/>
                </a:solidFill>
                <a:latin typeface="The Seasons"/>
              </a:rPr>
              <a:t>CHNENI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71500" y="0"/>
            <a:ext cx="17145000" cy="10287000"/>
            <a:chOff x="0" y="0"/>
            <a:chExt cx="22860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4943" b="4943"/>
            <a:stretch>
              <a:fillRect/>
            </a:stretch>
          </p:blipFill>
          <p:spPr>
            <a:xfrm>
              <a:off x="0" y="0"/>
              <a:ext cx="22860000" cy="1371600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571500" y="0"/>
            <a:ext cx="17145000" cy="10287000"/>
            <a:chOff x="0" y="0"/>
            <a:chExt cx="4515556" cy="27093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515555" cy="2709333"/>
            </a:xfrm>
            <a:custGeom>
              <a:avLst/>
              <a:gdLst/>
              <a:ahLst/>
              <a:cxnLst/>
              <a:rect l="l" t="t" r="r" b="b"/>
              <a:pathLst>
                <a:path w="4515555" h="2709333">
                  <a:moveTo>
                    <a:pt x="0" y="0"/>
                  </a:moveTo>
                  <a:lnTo>
                    <a:pt x="4515555" y="0"/>
                  </a:lnTo>
                  <a:lnTo>
                    <a:pt x="451555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695249">
                <a:alpha val="34902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515556" cy="2747433"/>
            </a:xfrm>
            <a:prstGeom prst="rect">
              <a:avLst/>
            </a:prstGeom>
          </p:spPr>
          <p:txBody>
            <a:bodyPr lIns="45720" tIns="45720" rIns="45720" bIns="45720" rtlCol="0" anchor="ctr"/>
            <a:lstStyle/>
            <a:p>
              <a:pPr algn="ctr">
                <a:lnSpc>
                  <a:spcPts val="2771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59" b="-9259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221228" y="0"/>
            <a:ext cx="18509228" cy="10901647"/>
          </a:xfrm>
          <a:custGeom>
            <a:avLst/>
            <a:gdLst/>
            <a:ahLst/>
            <a:cxnLst/>
            <a:rect l="l" t="t" r="r" b="b"/>
            <a:pathLst>
              <a:path w="18509228" h="10901647">
                <a:moveTo>
                  <a:pt x="0" y="0"/>
                </a:moveTo>
                <a:lnTo>
                  <a:pt x="18509228" y="0"/>
                </a:lnTo>
                <a:lnTo>
                  <a:pt x="18509228" y="10901647"/>
                </a:lnTo>
                <a:lnTo>
                  <a:pt x="0" y="109016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053" b="-9136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0" y="706419"/>
            <a:ext cx="7032162" cy="7388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245"/>
              </a:lnSpc>
            </a:pPr>
            <a:r>
              <a:rPr lang="en-US" sz="38746">
                <a:solidFill>
                  <a:srgbClr val="F1E8DF"/>
                </a:solidFill>
                <a:latin typeface="The Seasons"/>
              </a:rPr>
              <a:t>03.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874503" y="2735536"/>
            <a:ext cx="10454473" cy="45020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904"/>
              </a:lnSpc>
            </a:pPr>
            <a:r>
              <a:rPr lang="en-US" sz="16919">
                <a:solidFill>
                  <a:srgbClr val="F1E8DF"/>
                </a:solidFill>
                <a:latin typeface="The Seasons"/>
              </a:rPr>
              <a:t>RGOUDE SDABA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4426" y="-187138"/>
            <a:ext cx="18093574" cy="10661275"/>
          </a:xfrm>
          <a:custGeom>
            <a:avLst/>
            <a:gdLst/>
            <a:ahLst/>
            <a:cxnLst/>
            <a:rect l="l" t="t" r="r" b="b"/>
            <a:pathLst>
              <a:path w="18093574" h="10661275">
                <a:moveTo>
                  <a:pt x="0" y="0"/>
                </a:moveTo>
                <a:lnTo>
                  <a:pt x="18093574" y="0"/>
                </a:lnTo>
                <a:lnTo>
                  <a:pt x="18093574" y="10661276"/>
                </a:lnTo>
                <a:lnTo>
                  <a:pt x="0" y="106612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571" b="-6571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0" y="706419"/>
            <a:ext cx="7032162" cy="7388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245"/>
              </a:lnSpc>
            </a:pPr>
            <a:r>
              <a:rPr lang="en-US" sz="38746">
                <a:solidFill>
                  <a:srgbClr val="F1E8DF"/>
                </a:solidFill>
                <a:latin typeface="The Seasons"/>
              </a:rPr>
              <a:t>04.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229384" y="3212600"/>
            <a:ext cx="10480110" cy="390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338"/>
              </a:lnSpc>
            </a:pPr>
            <a:r>
              <a:rPr lang="en-US" sz="9934">
                <a:solidFill>
                  <a:srgbClr val="FFFFFF"/>
                </a:solidFill>
                <a:latin typeface="The Seasons Bold"/>
              </a:rPr>
              <a:t>Ghamrasan et la grotte des dessins préhistoriques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037558"/>
            <a:ext cx="18481574" cy="12662109"/>
          </a:xfrm>
          <a:custGeom>
            <a:avLst/>
            <a:gdLst/>
            <a:ahLst/>
            <a:cxnLst/>
            <a:rect l="l" t="t" r="r" b="b"/>
            <a:pathLst>
              <a:path w="18481574" h="12662109">
                <a:moveTo>
                  <a:pt x="0" y="0"/>
                </a:moveTo>
                <a:lnTo>
                  <a:pt x="18481574" y="0"/>
                </a:lnTo>
                <a:lnTo>
                  <a:pt x="18481574" y="12662109"/>
                </a:lnTo>
                <a:lnTo>
                  <a:pt x="0" y="126621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60" r="-1907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5004679" y="4379222"/>
            <a:ext cx="13836186" cy="24073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386"/>
              </a:lnSpc>
            </a:pPr>
            <a:r>
              <a:rPr lang="en-US" sz="16368">
                <a:solidFill>
                  <a:srgbClr val="F1E8DF"/>
                </a:solidFill>
                <a:latin typeface="The Seasons"/>
                <a:cs typeface="The Seasons"/>
              </a:rPr>
              <a:t>،Kaser Hadada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0" y="1493521"/>
            <a:ext cx="5328606" cy="5605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104"/>
              </a:lnSpc>
            </a:pPr>
            <a:r>
              <a:rPr lang="en-US" sz="29360">
                <a:solidFill>
                  <a:srgbClr val="F1E8DF"/>
                </a:solidFill>
                <a:latin typeface="The Seasons"/>
              </a:rPr>
              <a:t>05.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498171">
            <a:off x="5235144" y="3105556"/>
            <a:ext cx="9207498" cy="3885898"/>
            <a:chOff x="0" y="0"/>
            <a:chExt cx="12276664" cy="5181198"/>
          </a:xfrm>
        </p:grpSpPr>
        <p:sp>
          <p:nvSpPr>
            <p:cNvPr id="3" name="Freeform 3"/>
            <p:cNvSpPr/>
            <p:nvPr/>
          </p:nvSpPr>
          <p:spPr>
            <a:xfrm rot="-1045699">
              <a:off x="312355" y="2008230"/>
              <a:ext cx="3789789" cy="2666633"/>
            </a:xfrm>
            <a:custGeom>
              <a:avLst/>
              <a:gdLst/>
              <a:ahLst/>
              <a:cxnLst/>
              <a:rect l="l" t="t" r="r" b="b"/>
              <a:pathLst>
                <a:path w="3789789" h="2666633">
                  <a:moveTo>
                    <a:pt x="0" y="0"/>
                  </a:moveTo>
                  <a:lnTo>
                    <a:pt x="3789788" y="0"/>
                  </a:lnTo>
                  <a:lnTo>
                    <a:pt x="3789788" y="2666633"/>
                  </a:lnTo>
                  <a:lnTo>
                    <a:pt x="0" y="26666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-127722" flipV="1">
              <a:off x="4461428" y="1149968"/>
              <a:ext cx="3688555" cy="2595401"/>
            </a:xfrm>
            <a:custGeom>
              <a:avLst/>
              <a:gdLst/>
              <a:ahLst/>
              <a:cxnLst/>
              <a:rect l="l" t="t" r="r" b="b"/>
              <a:pathLst>
                <a:path w="3688555" h="2595401">
                  <a:moveTo>
                    <a:pt x="0" y="2595401"/>
                  </a:moveTo>
                  <a:lnTo>
                    <a:pt x="3688555" y="2595401"/>
                  </a:lnTo>
                  <a:lnTo>
                    <a:pt x="3688555" y="0"/>
                  </a:lnTo>
                  <a:lnTo>
                    <a:pt x="0" y="0"/>
                  </a:lnTo>
                  <a:lnTo>
                    <a:pt x="0" y="2595401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3643168" flipV="1">
              <a:off x="8398476" y="945631"/>
              <a:ext cx="3688555" cy="2595401"/>
            </a:xfrm>
            <a:custGeom>
              <a:avLst/>
              <a:gdLst/>
              <a:ahLst/>
              <a:cxnLst/>
              <a:rect l="l" t="t" r="r" b="b"/>
              <a:pathLst>
                <a:path w="3688555" h="2595401">
                  <a:moveTo>
                    <a:pt x="0" y="2595401"/>
                  </a:moveTo>
                  <a:lnTo>
                    <a:pt x="3688555" y="2595401"/>
                  </a:lnTo>
                  <a:lnTo>
                    <a:pt x="3688555" y="0"/>
                  </a:lnTo>
                  <a:lnTo>
                    <a:pt x="0" y="0"/>
                  </a:lnTo>
                  <a:lnTo>
                    <a:pt x="0" y="2595401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 rot="3026310">
            <a:off x="5502470" y="5303281"/>
            <a:ext cx="1346922" cy="681879"/>
          </a:xfrm>
          <a:custGeom>
            <a:avLst/>
            <a:gdLst/>
            <a:ahLst/>
            <a:cxnLst/>
            <a:rect l="l" t="t" r="r" b="b"/>
            <a:pathLst>
              <a:path w="1346922" h="681879">
                <a:moveTo>
                  <a:pt x="0" y="0"/>
                </a:moveTo>
                <a:lnTo>
                  <a:pt x="1346921" y="0"/>
                </a:lnTo>
                <a:lnTo>
                  <a:pt x="1346921" y="681879"/>
                </a:lnTo>
                <a:lnTo>
                  <a:pt x="0" y="6818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4473109">
            <a:off x="1673985" y="3404812"/>
            <a:ext cx="593204" cy="591721"/>
          </a:xfrm>
          <a:custGeom>
            <a:avLst/>
            <a:gdLst/>
            <a:ahLst/>
            <a:cxnLst/>
            <a:rect l="l" t="t" r="r" b="b"/>
            <a:pathLst>
              <a:path w="593204" h="591721">
                <a:moveTo>
                  <a:pt x="0" y="0"/>
                </a:moveTo>
                <a:lnTo>
                  <a:pt x="593204" y="0"/>
                </a:lnTo>
                <a:lnTo>
                  <a:pt x="593204" y="591722"/>
                </a:lnTo>
                <a:lnTo>
                  <a:pt x="0" y="5917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732345">
            <a:off x="14730808" y="5825924"/>
            <a:ext cx="593204" cy="591721"/>
          </a:xfrm>
          <a:custGeom>
            <a:avLst/>
            <a:gdLst/>
            <a:ahLst/>
            <a:cxnLst/>
            <a:rect l="l" t="t" r="r" b="b"/>
            <a:pathLst>
              <a:path w="593204" h="591721">
                <a:moveTo>
                  <a:pt x="0" y="0"/>
                </a:moveTo>
                <a:lnTo>
                  <a:pt x="593204" y="0"/>
                </a:lnTo>
                <a:lnTo>
                  <a:pt x="593204" y="591721"/>
                </a:lnTo>
                <a:lnTo>
                  <a:pt x="0" y="5917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4617632" y="167310"/>
            <a:ext cx="10528347" cy="156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787701" lvl="1" indent="-893850">
              <a:lnSpc>
                <a:spcPts val="11592"/>
              </a:lnSpc>
              <a:buFont typeface="Arial"/>
              <a:buChar char="•"/>
            </a:pPr>
            <a:r>
              <a:rPr lang="en-US" sz="8280">
                <a:solidFill>
                  <a:srgbClr val="C13E1C"/>
                </a:solidFill>
                <a:latin typeface="The Seasons"/>
              </a:rPr>
              <a:t>LE TRAJET</a:t>
            </a:r>
          </a:p>
        </p:txBody>
      </p:sp>
      <p:sp>
        <p:nvSpPr>
          <p:cNvPr id="10" name="Freeform 10"/>
          <p:cNvSpPr/>
          <p:nvPr/>
        </p:nvSpPr>
        <p:spPr>
          <a:xfrm>
            <a:off x="11377346" y="3893719"/>
            <a:ext cx="357269" cy="510384"/>
          </a:xfrm>
          <a:custGeom>
            <a:avLst/>
            <a:gdLst/>
            <a:ahLst/>
            <a:cxnLst/>
            <a:rect l="l" t="t" r="r" b="b"/>
            <a:pathLst>
              <a:path w="357269" h="510384">
                <a:moveTo>
                  <a:pt x="0" y="0"/>
                </a:moveTo>
                <a:lnTo>
                  <a:pt x="357269" y="0"/>
                </a:lnTo>
                <a:lnTo>
                  <a:pt x="357269" y="510384"/>
                </a:lnTo>
                <a:lnTo>
                  <a:pt x="0" y="5103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384902" y="5644220"/>
            <a:ext cx="357269" cy="510384"/>
          </a:xfrm>
          <a:custGeom>
            <a:avLst/>
            <a:gdLst/>
            <a:ahLst/>
            <a:cxnLst/>
            <a:rect l="l" t="t" r="r" b="b"/>
            <a:pathLst>
              <a:path w="357269" h="510384">
                <a:moveTo>
                  <a:pt x="0" y="0"/>
                </a:moveTo>
                <a:lnTo>
                  <a:pt x="357269" y="0"/>
                </a:lnTo>
                <a:lnTo>
                  <a:pt x="357269" y="510384"/>
                </a:lnTo>
                <a:lnTo>
                  <a:pt x="0" y="5103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3959415" y="5963282"/>
            <a:ext cx="357269" cy="510384"/>
          </a:xfrm>
          <a:custGeom>
            <a:avLst/>
            <a:gdLst/>
            <a:ahLst/>
            <a:cxnLst/>
            <a:rect l="l" t="t" r="r" b="b"/>
            <a:pathLst>
              <a:path w="357269" h="510384">
                <a:moveTo>
                  <a:pt x="0" y="0"/>
                </a:moveTo>
                <a:lnTo>
                  <a:pt x="357268" y="0"/>
                </a:lnTo>
                <a:lnTo>
                  <a:pt x="357268" y="510384"/>
                </a:lnTo>
                <a:lnTo>
                  <a:pt x="0" y="5103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966959" y="4148911"/>
            <a:ext cx="357269" cy="510384"/>
          </a:xfrm>
          <a:custGeom>
            <a:avLst/>
            <a:gdLst/>
            <a:ahLst/>
            <a:cxnLst/>
            <a:rect l="l" t="t" r="r" b="b"/>
            <a:pathLst>
              <a:path w="357269" h="510384">
                <a:moveTo>
                  <a:pt x="0" y="0"/>
                </a:moveTo>
                <a:lnTo>
                  <a:pt x="357269" y="0"/>
                </a:lnTo>
                <a:lnTo>
                  <a:pt x="357269" y="510384"/>
                </a:lnTo>
                <a:lnTo>
                  <a:pt x="0" y="5103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508789" y="3998692"/>
            <a:ext cx="3458170" cy="1073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40"/>
              </a:lnSpc>
              <a:spcBef>
                <a:spcPct val="0"/>
              </a:spcBef>
            </a:pPr>
            <a:r>
              <a:rPr lang="en-US" sz="3100">
                <a:solidFill>
                  <a:srgbClr val="000000"/>
                </a:solidFill>
                <a:latin typeface="Glacial Indifference Bold"/>
              </a:rPr>
              <a:t>MUSÉE ET LE </a:t>
            </a:r>
          </a:p>
          <a:p>
            <a:pPr algn="ctr">
              <a:lnSpc>
                <a:spcPts val="4340"/>
              </a:lnSpc>
              <a:spcBef>
                <a:spcPct val="0"/>
              </a:spcBef>
            </a:pPr>
            <a:r>
              <a:rPr lang="en-US" sz="3100">
                <a:solidFill>
                  <a:srgbClr val="000000"/>
                </a:solidFill>
                <a:latin typeface="Glacial Indifference Bold"/>
              </a:rPr>
              <a:t> POINTS DE DÉPART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509982" y="6453145"/>
            <a:ext cx="2107109" cy="787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95"/>
              </a:lnSpc>
              <a:spcBef>
                <a:spcPct val="0"/>
              </a:spcBef>
            </a:pPr>
            <a:r>
              <a:rPr lang="en-US" sz="4639">
                <a:solidFill>
                  <a:srgbClr val="000000"/>
                </a:solidFill>
                <a:latin typeface="Glacial Indifference"/>
              </a:rPr>
              <a:t>CHNENI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996498" y="2814580"/>
            <a:ext cx="4712505" cy="897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18"/>
              </a:lnSpc>
            </a:pPr>
            <a:r>
              <a:rPr lang="en-US" sz="2584">
                <a:solidFill>
                  <a:srgbClr val="000000"/>
                </a:solidFill>
                <a:latin typeface="Glacial Indifference Bold"/>
              </a:rPr>
              <a:t>GHAMRASAN ET LA GROTTE</a:t>
            </a:r>
          </a:p>
          <a:p>
            <a:pPr algn="ctr">
              <a:lnSpc>
                <a:spcPts val="3618"/>
              </a:lnSpc>
              <a:spcBef>
                <a:spcPct val="0"/>
              </a:spcBef>
            </a:pPr>
            <a:r>
              <a:rPr lang="en-US" sz="2584">
                <a:solidFill>
                  <a:srgbClr val="000000"/>
                </a:solidFill>
                <a:latin typeface="Glacial Indifference Bold"/>
              </a:rPr>
              <a:t> DES DESSINS PRÉHISTORIQUES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851401" y="6693649"/>
            <a:ext cx="2930564" cy="545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15"/>
              </a:lnSpc>
              <a:spcBef>
                <a:spcPct val="0"/>
              </a:spcBef>
            </a:pPr>
            <a:r>
              <a:rPr lang="en-US" sz="3153">
                <a:solidFill>
                  <a:srgbClr val="000000"/>
                </a:solidFill>
                <a:latin typeface="Glacial Indifference Bold"/>
              </a:rPr>
              <a:t>KASER HADEDA </a:t>
            </a:r>
          </a:p>
        </p:txBody>
      </p:sp>
      <p:sp>
        <p:nvSpPr>
          <p:cNvPr id="18" name="Freeform 18"/>
          <p:cNvSpPr/>
          <p:nvPr/>
        </p:nvSpPr>
        <p:spPr>
          <a:xfrm>
            <a:off x="8965366" y="4817274"/>
            <a:ext cx="357269" cy="510384"/>
          </a:xfrm>
          <a:custGeom>
            <a:avLst/>
            <a:gdLst/>
            <a:ahLst/>
            <a:cxnLst/>
            <a:rect l="l" t="t" r="r" b="b"/>
            <a:pathLst>
              <a:path w="357269" h="510384">
                <a:moveTo>
                  <a:pt x="0" y="0"/>
                </a:moveTo>
                <a:lnTo>
                  <a:pt x="357268" y="0"/>
                </a:lnTo>
                <a:lnTo>
                  <a:pt x="357268" y="510384"/>
                </a:lnTo>
                <a:lnTo>
                  <a:pt x="0" y="5103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8843837" y="5915657"/>
            <a:ext cx="2075936" cy="430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47"/>
              </a:lnSpc>
              <a:spcBef>
                <a:spcPct val="0"/>
              </a:spcBef>
            </a:pPr>
            <a:r>
              <a:rPr lang="en-US" sz="2533">
                <a:solidFill>
                  <a:srgbClr val="000000"/>
                </a:solidFill>
                <a:latin typeface="Glacial Indifference Bold"/>
              </a:rPr>
              <a:t>RGOUD SABA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154</Words>
  <Application>Microsoft Office PowerPoint</Application>
  <PresentationFormat>Personnalisé</PresentationFormat>
  <Paragraphs>50</Paragraphs>
  <Slides>19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7" baseType="lpstr">
      <vt:lpstr>Calibri</vt:lpstr>
      <vt:lpstr>The Seasons Bold</vt:lpstr>
      <vt:lpstr>Arial</vt:lpstr>
      <vt:lpstr>League Gothic</vt:lpstr>
      <vt:lpstr>The Seasons</vt:lpstr>
      <vt:lpstr>Glacial Indifference Bold</vt:lpstr>
      <vt:lpstr>Glacial Indifference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</dc:title>
  <dc:creator>Hassine Mohsen</dc:creator>
  <cp:lastModifiedBy>Hassine Mohsen</cp:lastModifiedBy>
  <cp:revision>3</cp:revision>
  <dcterms:created xsi:type="dcterms:W3CDTF">2006-08-16T00:00:00Z</dcterms:created>
  <dcterms:modified xsi:type="dcterms:W3CDTF">2024-03-01T08:59:29Z</dcterms:modified>
  <dc:identifier>DAFzl93StWM</dc:identifier>
</cp:coreProperties>
</file>